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0" r:id="rId3"/>
    <p:sldId id="270" r:id="rId4"/>
    <p:sldId id="272" r:id="rId5"/>
    <p:sldId id="271" r:id="rId6"/>
    <p:sldId id="274" r:id="rId7"/>
    <p:sldId id="275" r:id="rId8"/>
    <p:sldId id="276" r:id="rId9"/>
    <p:sldId id="261" r:id="rId10"/>
    <p:sldId id="277" r:id="rId11"/>
    <p:sldId id="278" r:id="rId12"/>
    <p:sldId id="279" r:id="rId13"/>
    <p:sldId id="280" r:id="rId14"/>
    <p:sldId id="281" r:id="rId15"/>
    <p:sldId id="273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10%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10984236270237"/>
          <c:y val="0.14009442870632671"/>
          <c:w val="0.8469455345706095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(Sheet1!$F$3,Sheet1!$F$13,Sheet1!$F$23,Sheet1!$F$33,Sheet1!$F$43,Sheet1!$F$53,Sheet1!$F$63)</c:f>
              <c:numCache>
                <c:formatCode>General</c:formatCode>
                <c:ptCount val="7"/>
                <c:pt idx="0">
                  <c:v>0.22000000007101289</c:v>
                </c:pt>
                <c:pt idx="1">
                  <c:v>0.24999999995925409</c:v>
                </c:pt>
                <c:pt idx="2">
                  <c:v>0.64999999995343338</c:v>
                </c:pt>
                <c:pt idx="3">
                  <c:v>2.2299999999348019</c:v>
                </c:pt>
                <c:pt idx="4">
                  <c:v>11.260000000048581</c:v>
                </c:pt>
                <c:pt idx="5">
                  <c:v>48.710000000201333</c:v>
                </c:pt>
                <c:pt idx="6">
                  <c:v>294.430000000039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(Sheet1!$G$3,Sheet1!$G$13,Sheet1!$G$23,Sheet1!$G$33,Sheet1!$G$43,Sheet1!$G$53,Sheet1!$G$63)</c:f>
              <c:numCache>
                <c:formatCode>General</c:formatCode>
                <c:ptCount val="7"/>
                <c:pt idx="0">
                  <c:v>0.1699999998847484</c:v>
                </c:pt>
                <c:pt idx="1">
                  <c:v>0.15000000002910327</c:v>
                </c:pt>
                <c:pt idx="2">
                  <c:v>0.42000000001862603</c:v>
                </c:pt>
                <c:pt idx="3">
                  <c:v>1.6000000000232792</c:v>
                </c:pt>
                <c:pt idx="4">
                  <c:v>10.91000000030178</c:v>
                </c:pt>
                <c:pt idx="5">
                  <c:v>39.210000000207181</c:v>
                </c:pt>
                <c:pt idx="6">
                  <c:v>258.29999999983659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9820392"/>
        <c:axId val="328071112"/>
      </c:lineChart>
      <c:catAx>
        <c:axId val="329820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8257088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071112"/>
        <c:crosses val="autoZero"/>
        <c:auto val="1"/>
        <c:lblAlgn val="ctr"/>
        <c:lblOffset val="100"/>
        <c:noMultiLvlLbl val="0"/>
      </c:catAx>
      <c:valAx>
        <c:axId val="328071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820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72133979189699"/>
          <c:y val="0.61428111577982936"/>
          <c:w val="0.47299359491181819"/>
          <c:h val="0.1350547882670874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40%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352267822982526"/>
          <c:y val="0.14919924035550444"/>
          <c:w val="0.82819928627926886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(Sheet1!$F$85,Sheet1!$F$95,Sheet1!$F$105,Sheet1!$F$115,Sheet1!$F$125,Sheet1!$F$135,Sheet1!$F$145)</c:f>
              <c:numCache>
                <c:formatCode>General</c:formatCode>
                <c:ptCount val="7"/>
                <c:pt idx="0">
                  <c:v>0.15000000021682336</c:v>
                </c:pt>
                <c:pt idx="1">
                  <c:v>0.42999999986495807</c:v>
                </c:pt>
                <c:pt idx="2">
                  <c:v>2.3200000001466785</c:v>
                </c:pt>
                <c:pt idx="3">
                  <c:v>12.869999999902159</c:v>
                </c:pt>
                <c:pt idx="4">
                  <c:v>74.910000000818371</c:v>
                </c:pt>
                <c:pt idx="5">
                  <c:v>451.87999999981196</c:v>
                </c:pt>
                <c:pt idx="6">
                  <c:v>3015.6000000000531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(Sheet1!$G$85,Sheet1!$G$95,Sheet1!$G$105,Sheet1!$G$115,Sheet1!$G$125,Sheet1!$G$135,Sheet1!$G$145)</c:f>
              <c:numCache>
                <c:formatCode>General</c:formatCode>
                <c:ptCount val="7"/>
                <c:pt idx="0">
                  <c:v>0.13000000035681275</c:v>
                </c:pt>
                <c:pt idx="1">
                  <c:v>0.43000000022002471</c:v>
                </c:pt>
                <c:pt idx="2">
                  <c:v>2.0100000001606491</c:v>
                </c:pt>
                <c:pt idx="3">
                  <c:v>10.729999999771785</c:v>
                </c:pt>
                <c:pt idx="4">
                  <c:v>70.170000000146644</c:v>
                </c:pt>
                <c:pt idx="5">
                  <c:v>441.73000000045238</c:v>
                </c:pt>
                <c:pt idx="6">
                  <c:v>3348.8333333322066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0626728"/>
        <c:axId val="380621240"/>
      </c:lineChart>
      <c:catAx>
        <c:axId val="380626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8257088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621240"/>
        <c:crosses val="autoZero"/>
        <c:auto val="1"/>
        <c:lblAlgn val="ctr"/>
        <c:lblOffset val="100"/>
        <c:noMultiLvlLbl val="0"/>
      </c:catAx>
      <c:valAx>
        <c:axId val="380621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626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24821333370501"/>
          <c:y val="0.65425170787381992"/>
          <c:w val="0.48993956421122098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70%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35934719328983"/>
          <c:y val="0.14009442870632671"/>
          <c:w val="0.8016844399685461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(Sheet1!$F$165,Sheet1!$F$175,Sheet1!$F$185,Sheet1!$F$195,Sheet1!$F$205,Sheet1!$F$215,Sheet1!$F$225)</c:f>
              <c:numCache>
                <c:formatCode>General</c:formatCode>
                <c:ptCount val="7"/>
                <c:pt idx="0">
                  <c:v>0.28999999999999998</c:v>
                </c:pt>
                <c:pt idx="1">
                  <c:v>1.06</c:v>
                </c:pt>
                <c:pt idx="2">
                  <c:v>6.34</c:v>
                </c:pt>
                <c:pt idx="3">
                  <c:v>39.979999999999997</c:v>
                </c:pt>
                <c:pt idx="4">
                  <c:v>249.26</c:v>
                </c:pt>
                <c:pt idx="5">
                  <c:v>1834.76</c:v>
                </c:pt>
                <c:pt idx="6">
                  <c:v>5003.4799999999996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(Sheet1!$G$165,Sheet1!$G$175,Sheet1!$G$185,Sheet1!$G$195,Sheet1!$G$205,Sheet1!$G$215,Sheet1!$G$225)</c:f>
              <c:numCache>
                <c:formatCode>General</c:formatCode>
                <c:ptCount val="7"/>
                <c:pt idx="0">
                  <c:v>0.26</c:v>
                </c:pt>
                <c:pt idx="1">
                  <c:v>0.94</c:v>
                </c:pt>
                <c:pt idx="2">
                  <c:v>5.74</c:v>
                </c:pt>
                <c:pt idx="3">
                  <c:v>34.96</c:v>
                </c:pt>
                <c:pt idx="4">
                  <c:v>218</c:v>
                </c:pt>
                <c:pt idx="5">
                  <c:v>1777.56</c:v>
                </c:pt>
                <c:pt idx="6">
                  <c:v>5330.66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0625552"/>
        <c:axId val="380622808"/>
      </c:lineChart>
      <c:catAx>
        <c:axId val="380625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77725920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622808"/>
        <c:crosses val="autoZero"/>
        <c:auto val="1"/>
        <c:lblAlgn val="ctr"/>
        <c:lblOffset val="100"/>
        <c:noMultiLvlLbl val="0"/>
      </c:catAx>
      <c:valAx>
        <c:axId val="380622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625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67745501215595"/>
          <c:y val="0.59507037540987262"/>
          <c:w val="0.46750369031688438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Colors Used </a:t>
            </a:r>
            <a:r>
              <a:rPr lang="en-US" dirty="0"/>
              <a:t>with 10%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(Sheet1!$F$4,Sheet1!$F$14,Sheet1!$F$24,Sheet1!$F$34,Sheet1!$F$44,Sheet1!$F$54,Sheet1!$F$64)</c:f>
              <c:numCache>
                <c:formatCode>General</c:formatCode>
                <c:ptCount val="7"/>
                <c:pt idx="0">
                  <c:v>3.7</c:v>
                </c:pt>
                <c:pt idx="1">
                  <c:v>4</c:v>
                </c:pt>
                <c:pt idx="2">
                  <c:v>6.3</c:v>
                </c:pt>
                <c:pt idx="3">
                  <c:v>9.9</c:v>
                </c:pt>
                <c:pt idx="4">
                  <c:v>15.7</c:v>
                </c:pt>
                <c:pt idx="5">
                  <c:v>25.2</c:v>
                </c:pt>
                <c:pt idx="6">
                  <c:v>41.8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(Sheet1!$G$4,Sheet1!$G$14,Sheet1!$G$24,Sheet1!$G$34,Sheet1!$G$44,Sheet1!$G$54,Sheet1!$G$64)</c:f>
              <c:numCache>
                <c:formatCode>General</c:formatCode>
                <c:ptCount val="7"/>
                <c:pt idx="0">
                  <c:v>3.7</c:v>
                </c:pt>
                <c:pt idx="1">
                  <c:v>5.2</c:v>
                </c:pt>
                <c:pt idx="2">
                  <c:v>7.3</c:v>
                </c:pt>
                <c:pt idx="3">
                  <c:v>11</c:v>
                </c:pt>
                <c:pt idx="4">
                  <c:v>16.7</c:v>
                </c:pt>
                <c:pt idx="5">
                  <c:v>28.1</c:v>
                </c:pt>
                <c:pt idx="6">
                  <c:v>44.2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8069936"/>
        <c:axId val="328070328"/>
      </c:barChart>
      <c:catAx>
        <c:axId val="328069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070328"/>
        <c:crosses val="autoZero"/>
        <c:auto val="1"/>
        <c:lblAlgn val="ctr"/>
        <c:lblOffset val="100"/>
        <c:noMultiLvlLbl val="0"/>
      </c:catAx>
      <c:valAx>
        <c:axId val="328070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0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944376486813352"/>
          <c:y val="0.39651151001724666"/>
          <c:w val="0.39563720876282765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Colors Used </a:t>
            </a:r>
            <a:r>
              <a:rPr lang="en-US" dirty="0"/>
              <a:t>with 40%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(Sheet1!$F$86,Sheet1!$F$96,Sheet1!$F$106,Sheet1!$F$116,Sheet1!$F$126,Sheet1!$F$136,Sheet1!$F$146)</c:f>
              <c:numCache>
                <c:formatCode>General</c:formatCode>
                <c:ptCount val="7"/>
                <c:pt idx="0">
                  <c:v>6.3</c:v>
                </c:pt>
                <c:pt idx="1">
                  <c:v>9.6999999999999993</c:v>
                </c:pt>
                <c:pt idx="2">
                  <c:v>16.7</c:v>
                </c:pt>
                <c:pt idx="3">
                  <c:v>27.2</c:v>
                </c:pt>
                <c:pt idx="4">
                  <c:v>46.3</c:v>
                </c:pt>
                <c:pt idx="5">
                  <c:v>80.599999999999994</c:v>
                </c:pt>
                <c:pt idx="6">
                  <c:v>142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(Sheet1!$G$86,Sheet1!$G$96,Sheet1!$G$106,Sheet1!$G$116,Sheet1!$G$126,Sheet1!$G$136,Sheet1!$G$146)</c:f>
              <c:numCache>
                <c:formatCode>General</c:formatCode>
                <c:ptCount val="7"/>
                <c:pt idx="0">
                  <c:v>6.9</c:v>
                </c:pt>
                <c:pt idx="1">
                  <c:v>10.9</c:v>
                </c:pt>
                <c:pt idx="2">
                  <c:v>17.5</c:v>
                </c:pt>
                <c:pt idx="3">
                  <c:v>29</c:v>
                </c:pt>
                <c:pt idx="4">
                  <c:v>49</c:v>
                </c:pt>
                <c:pt idx="5">
                  <c:v>83.5</c:v>
                </c:pt>
                <c:pt idx="6">
                  <c:v>144.33333333333334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8068368"/>
        <c:axId val="328068760"/>
      </c:barChart>
      <c:catAx>
        <c:axId val="328068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068760"/>
        <c:crosses val="autoZero"/>
        <c:auto val="1"/>
        <c:lblAlgn val="ctr"/>
        <c:lblOffset val="100"/>
        <c:noMultiLvlLbl val="0"/>
      </c:catAx>
      <c:valAx>
        <c:axId val="328068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06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605474085008346"/>
          <c:y val="0.39556739565029614"/>
          <c:w val="0.39602825334197855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Colors with 70%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(Sheet1!$A$85,Sheet1!$A$96,Sheet1!$A$108,Sheet1!$A$118,Sheet1!$A$129,Sheet1!$A$136,Sheet1!$A$225)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(Sheet1!$F$166,Sheet1!$F$176,Sheet1!$F$186,Sheet1!$F$196,Sheet1!$F$206,Sheet1!$F$216,Sheet1!$F$226)</c:f>
              <c:numCache>
                <c:formatCode>General</c:formatCode>
                <c:ptCount val="7"/>
                <c:pt idx="0">
                  <c:v>10</c:v>
                </c:pt>
                <c:pt idx="1">
                  <c:v>16.399999999999999</c:v>
                </c:pt>
                <c:pt idx="2">
                  <c:v>28.4</c:v>
                </c:pt>
                <c:pt idx="3">
                  <c:v>49</c:v>
                </c:pt>
                <c:pt idx="4">
                  <c:v>87.6</c:v>
                </c:pt>
                <c:pt idx="5">
                  <c:v>155.19999999999999</c:v>
                </c:pt>
                <c:pt idx="6">
                  <c:v>219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(Sheet1!$A$85,Sheet1!$A$96,Sheet1!$A$108,Sheet1!$A$118,Sheet1!$A$129,Sheet1!$A$136,Sheet1!$A$225)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(Sheet1!$G$166,Sheet1!$G$176,Sheet1!$G$186,Sheet1!$G$196,Sheet1!$G$206,Sheet1!$G$216,Sheet1!$G$226)</c:f>
              <c:numCache>
                <c:formatCode>General</c:formatCode>
                <c:ptCount val="7"/>
                <c:pt idx="0">
                  <c:v>10.8</c:v>
                </c:pt>
                <c:pt idx="1">
                  <c:v>18.2</c:v>
                </c:pt>
                <c:pt idx="2">
                  <c:v>30.4</c:v>
                </c:pt>
                <c:pt idx="3">
                  <c:v>52.6</c:v>
                </c:pt>
                <c:pt idx="4">
                  <c:v>90.6</c:v>
                </c:pt>
                <c:pt idx="5">
                  <c:v>161.80000000000001</c:v>
                </c:pt>
                <c:pt idx="6">
                  <c:v>225.2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9823136"/>
        <c:axId val="329820000"/>
      </c:barChart>
      <c:catAx>
        <c:axId val="329823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820000"/>
        <c:crosses val="autoZero"/>
        <c:auto val="1"/>
        <c:lblAlgn val="ctr"/>
        <c:lblOffset val="100"/>
        <c:noMultiLvlLbl val="0"/>
      </c:catAx>
      <c:valAx>
        <c:axId val="32982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82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255059981325729"/>
          <c:y val="0.43824999117780999"/>
          <c:w val="0.35410410423102534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Complete Graph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269791241172578E-2"/>
          <c:y val="0.14009442870632671"/>
          <c:w val="0.87877412438522573"/>
          <c:h val="0.69643654316581549"/>
        </c:manualLayout>
      </c:layout>
      <c:lineChart>
        <c:grouping val="standard"/>
        <c:varyColors val="0"/>
        <c:ser>
          <c:idx val="1"/>
          <c:order val="0"/>
          <c:tx>
            <c:v>Optimized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(Sheet1!$D$235,Sheet1!$D$245,Sheet1!$D$255,Sheet1!$D$265,Sheet1!$D$275,Sheet1!$D$285,Sheet1!$D$295)</c:f>
              <c:numCache>
                <c:formatCode>General</c:formatCode>
                <c:ptCount val="7"/>
                <c:pt idx="0">
                  <c:v>0.1</c:v>
                </c:pt>
                <c:pt idx="1">
                  <c:v>0.1</c:v>
                </c:pt>
                <c:pt idx="2">
                  <c:v>0.16</c:v>
                </c:pt>
                <c:pt idx="3">
                  <c:v>0.28000000000000003</c:v>
                </c:pt>
                <c:pt idx="4">
                  <c:v>0.46</c:v>
                </c:pt>
                <c:pt idx="5">
                  <c:v>0.62</c:v>
                </c:pt>
                <c:pt idx="6">
                  <c:v>0.97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9822744"/>
        <c:axId val="329820784"/>
      </c:lineChart>
      <c:catAx>
        <c:axId val="329822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46068281379244441"/>
              <c:y val="0.91282282349267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820784"/>
        <c:crosses val="autoZero"/>
        <c:auto val="1"/>
        <c:lblAlgn val="ctr"/>
        <c:lblOffset val="100"/>
        <c:noMultiLvlLbl val="0"/>
      </c:catAx>
      <c:valAx>
        <c:axId val="32982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822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67751825139504"/>
          <c:y val="0.47420163131166687"/>
          <c:w val="0.18016950766661211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Bipartite Graph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269791241172578E-2"/>
          <c:y val="0.14009442870632671"/>
          <c:w val="0.87877412438522573"/>
          <c:h val="0.69643654316581549"/>
        </c:manualLayout>
      </c:layout>
      <c:lineChart>
        <c:grouping val="standard"/>
        <c:varyColors val="0"/>
        <c:ser>
          <c:idx val="1"/>
          <c:order val="0"/>
          <c:tx>
            <c:v>Optimized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(Sheet1!$A$305,Sheet1!$A$319,Sheet1!$A$327,Sheet1!$A$339,Sheet1!$A$350,Sheet1!$A$360,Sheet1!$A$367,Sheet1!$A$371,Sheet1!$A$378)</c:f>
              <c:numCache>
                <c:formatCode>General</c:formatCode>
                <c:ptCount val="9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  <c:pt idx="7">
                  <c:v>1600</c:v>
                </c:pt>
                <c:pt idx="8">
                  <c:v>2000</c:v>
                </c:pt>
              </c:numCache>
            </c:numRef>
          </c:cat>
          <c:val>
            <c:numRef>
              <c:f>(Sheet1!$D$305,Sheet1!$D$315,Sheet1!$D$325,Sheet1!$D$335,Sheet1!$D$345,Sheet1!$D$355,Sheet1!$D$365,Sheet1!$D$370,Sheet1!$D$375)</c:f>
              <c:numCache>
                <c:formatCode>General</c:formatCode>
                <c:ptCount val="9"/>
                <c:pt idx="0">
                  <c:v>0.1</c:v>
                </c:pt>
                <c:pt idx="1">
                  <c:v>0.12</c:v>
                </c:pt>
                <c:pt idx="2">
                  <c:v>0.1</c:v>
                </c:pt>
                <c:pt idx="3">
                  <c:v>0.2</c:v>
                </c:pt>
                <c:pt idx="4">
                  <c:v>0.28000000000000003</c:v>
                </c:pt>
                <c:pt idx="5">
                  <c:v>0.42</c:v>
                </c:pt>
                <c:pt idx="6">
                  <c:v>0.62</c:v>
                </c:pt>
                <c:pt idx="7">
                  <c:v>0.92</c:v>
                </c:pt>
                <c:pt idx="8">
                  <c:v>1.24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9822352"/>
        <c:axId val="329821176"/>
      </c:lineChart>
      <c:catAx>
        <c:axId val="329822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46068281379244441"/>
              <c:y val="0.91282282349267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821176"/>
        <c:crosses val="autoZero"/>
        <c:auto val="1"/>
        <c:lblAlgn val="ctr"/>
        <c:lblOffset val="100"/>
        <c:noMultiLvlLbl val="0"/>
      </c:catAx>
      <c:valAx>
        <c:axId val="329821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82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788200004411214"/>
          <c:y val="0.53463600336076966"/>
          <c:w val="0.18016950766661211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awgit.com/jsziede/CS4310-Project/master/inde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 of the Graph Coloring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Joshua Sziede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Greedy Algorithms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906" y="205710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8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the amount of colors used for greedy algorithms on graphs with 10%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2301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9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the amount of colors used for greedy algorithms on graphs with 40%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6696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 showing the amount of colors used for greedy algorithms on graphs with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% edge frequency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66696" y="6231783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636629"/>
              </p:ext>
            </p:extLst>
          </p:nvPr>
        </p:nvGraphicFramePr>
        <p:xfrm>
          <a:off x="-36622" y="2603967"/>
          <a:ext cx="3758878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675333"/>
              </p:ext>
            </p:extLst>
          </p:nvPr>
        </p:nvGraphicFramePr>
        <p:xfrm>
          <a:off x="4282301" y="2603967"/>
          <a:ext cx="3624350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897302"/>
              </p:ext>
            </p:extLst>
          </p:nvPr>
        </p:nvGraphicFramePr>
        <p:xfrm>
          <a:off x="8466696" y="2603967"/>
          <a:ext cx="3943394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51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of 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1" y="1828456"/>
            <a:ext cx="6718530" cy="5029544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Interpretation of Data</a:t>
            </a:r>
          </a:p>
          <a:p>
            <a:r>
              <a:rPr lang="en-US" i="1" dirty="0" smtClean="0"/>
              <a:t>Welsh-Powell</a:t>
            </a:r>
            <a:r>
              <a:rPr lang="en-US" dirty="0" smtClean="0"/>
              <a:t> always found the same or less colors than the </a:t>
            </a:r>
            <a:r>
              <a:rPr lang="en-US" i="1" dirty="0" smtClean="0"/>
              <a:t>Greedy </a:t>
            </a:r>
            <a:r>
              <a:rPr lang="en-US" dirty="0" smtClean="0"/>
              <a:t>algorithm in my tests.</a:t>
            </a:r>
          </a:p>
          <a:p>
            <a:r>
              <a:rPr lang="en-US" dirty="0" smtClean="0"/>
              <a:t>The more edges there are in proportion to nodes, the less efficient the </a:t>
            </a:r>
            <a:r>
              <a:rPr lang="en-US" i="1" dirty="0" smtClean="0"/>
              <a:t>Greedy</a:t>
            </a:r>
            <a:r>
              <a:rPr lang="en-US" dirty="0" smtClean="0"/>
              <a:t> algorithm is.</a:t>
            </a:r>
          </a:p>
          <a:p>
            <a:r>
              <a:rPr lang="en-US" dirty="0" smtClean="0"/>
              <a:t>Empirical time complexities match the theoretical time complexity.</a:t>
            </a:r>
          </a:p>
          <a:p>
            <a:r>
              <a:rPr lang="en-US" dirty="0" smtClean="0"/>
              <a:t>Time increases as edge frequency increases.</a:t>
            </a:r>
            <a:endParaRPr lang="en-US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Room for Improvement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dirty="0" smtClean="0"/>
              <a:t>The running times of graphs with over 10,000 nodes would be unreasonable.</a:t>
            </a:r>
          </a:p>
          <a:p>
            <a:r>
              <a:rPr lang="en-US" dirty="0" smtClean="0"/>
              <a:t>The two greedy algorithms do not guarantee optimal coloring.</a:t>
            </a:r>
          </a:p>
          <a:p>
            <a:r>
              <a:rPr lang="en-US" dirty="0" smtClean="0"/>
              <a:t>Determining the optimal solution would require running a greedy algorithm for every possible combination of nodes, resulting in a highly inefficient time complexity.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474" y="2314957"/>
            <a:ext cx="1801738" cy="2222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239965" y="1828456"/>
            <a:ext cx="353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non-optimal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Welsh-Powell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coloring of a bipartite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9965" y="4562050"/>
            <a:ext cx="353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non-optimal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Greedy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coloring of a tripartite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48" y="5073388"/>
            <a:ext cx="2019791" cy="1674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2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Chromatic Properties</a:t>
            </a:r>
          </a:p>
          <a:p>
            <a:r>
              <a:rPr lang="en-US" dirty="0" smtClean="0"/>
              <a:t>Knowing that all bipartite graphs only need two colors, we can write a separate algorithm that only uses two colors to optimally color the graph if we know the input graph is bipartite.</a:t>
            </a:r>
          </a:p>
          <a:p>
            <a:r>
              <a:rPr lang="en-US" dirty="0" smtClean="0"/>
              <a:t>Similarly, we can write another separate algorithm to color all nodes in a complete graph a unique color.</a:t>
            </a:r>
          </a:p>
          <a:p>
            <a:r>
              <a:rPr lang="en-US" dirty="0" smtClean="0"/>
              <a:t>Both algorithms have a theoretical time complexity of </a:t>
            </a:r>
            <a:r>
              <a:rPr lang="en-US" b="1" dirty="0" smtClean="0"/>
              <a:t>O(n)</a:t>
            </a:r>
            <a:r>
              <a:rPr lang="en-US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73240" y="223126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3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ipartite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25308" y="2231266"/>
            <a:ext cx="5966691" cy="2063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two random colors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first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both colors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If the adjacent node’s color is that of the first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Color the current node with the second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Else color the current node the first color in the list</a:t>
            </a:r>
            <a:endParaRPr lang="en-US" sz="1050" dirty="0" smtClean="0">
              <a:latin typeface="OCR A Extended" panose="02010509020102010303" pitchFamily="50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25309" y="4294909"/>
            <a:ext cx="5966691" cy="2063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a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 new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Color current node with the new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Add color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to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3239" y="4389030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4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Complete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7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Optimized Algorithms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60" y="2054494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13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optimized algorithms on complete graphs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4442" y="2054495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14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times of optimized algorithms on bipartite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graphs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0160" y="610452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993864"/>
              </p:ext>
            </p:extLst>
          </p:nvPr>
        </p:nvGraphicFramePr>
        <p:xfrm>
          <a:off x="258647" y="2742197"/>
          <a:ext cx="5667375" cy="3362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726913"/>
              </p:ext>
            </p:extLst>
          </p:nvPr>
        </p:nvGraphicFramePr>
        <p:xfrm>
          <a:off x="6262929" y="2742197"/>
          <a:ext cx="5667375" cy="3362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284441" y="6099726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uses 2000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of Optimized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1" y="1828456"/>
            <a:ext cx="6718530" cy="50295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Interpretation of Data</a:t>
            </a:r>
          </a:p>
          <a:p>
            <a:r>
              <a:rPr lang="en-US" dirty="0" smtClean="0"/>
              <a:t>Both algorithms ran incredibly fast.</a:t>
            </a:r>
          </a:p>
          <a:p>
            <a:r>
              <a:rPr lang="en-US" dirty="0" smtClean="0"/>
              <a:t>Empirical time complexities match the theoretical time complexity.</a:t>
            </a:r>
          </a:p>
          <a:p>
            <a:r>
              <a:rPr lang="en-US" dirty="0" smtClean="0"/>
              <a:t>While not pictured in the data, both algorithms always produced the expected coloring.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965" y="1828456"/>
            <a:ext cx="3538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14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 optimal coloring of a bipartite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8902" y="4387639"/>
            <a:ext cx="3538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optimal coloring of a complete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042" y="2151074"/>
            <a:ext cx="2172604" cy="1996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06" y="4747262"/>
            <a:ext cx="1985750" cy="1978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Techniques for Solving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Academic Paper</a:t>
            </a:r>
          </a:p>
          <a:p>
            <a:r>
              <a:rPr lang="en-US" i="1" dirty="0"/>
              <a:t>An exact algorithm with learning for the graph coloring </a:t>
            </a:r>
            <a:r>
              <a:rPr lang="en-US" i="1" dirty="0" smtClean="0"/>
              <a:t>problem </a:t>
            </a:r>
            <a:r>
              <a:rPr lang="en-US" dirty="0" smtClean="0"/>
              <a:t>by </a:t>
            </a:r>
            <a:r>
              <a:rPr lang="en-US" dirty="0" err="1"/>
              <a:t>Zhaoyang</a:t>
            </a:r>
            <a:r>
              <a:rPr lang="en-US" dirty="0"/>
              <a:t> </a:t>
            </a:r>
            <a:r>
              <a:rPr lang="en-US" dirty="0" smtClean="0"/>
              <a:t>Zhou, </a:t>
            </a:r>
            <a:r>
              <a:rPr lang="en-US" dirty="0"/>
              <a:t>Chu-Min </a:t>
            </a:r>
            <a:r>
              <a:rPr lang="en-US" dirty="0" smtClean="0"/>
              <a:t>Li, </a:t>
            </a:r>
            <a:r>
              <a:rPr lang="en-US" dirty="0"/>
              <a:t>Chong </a:t>
            </a:r>
            <a:r>
              <a:rPr lang="en-US" dirty="0" smtClean="0"/>
              <a:t>Huang, </a:t>
            </a:r>
            <a:r>
              <a:rPr lang="en-US" dirty="0" err="1"/>
              <a:t>Ruchu</a:t>
            </a:r>
            <a:r>
              <a:rPr lang="en-US" dirty="0"/>
              <a:t> </a:t>
            </a:r>
            <a:r>
              <a:rPr lang="en-US" dirty="0" smtClean="0"/>
              <a:t>Xu</a:t>
            </a:r>
          </a:p>
          <a:p>
            <a:r>
              <a:rPr lang="en-US" dirty="0" smtClean="0"/>
              <a:t>Uses an exact algorithm to solve the GCP, meaning it will always produce an optimal solution.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5094" y="1922621"/>
            <a:ext cx="2953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16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Cover of the journal the academic paper was published in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94" y="2479140"/>
            <a:ext cx="2953698" cy="3728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4456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 for Solving the GCP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4476" y="2006646"/>
            <a:ext cx="5887827" cy="3278914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Understanding the Pseudocode</a:t>
            </a:r>
          </a:p>
          <a:p>
            <a:r>
              <a:rPr lang="en-US" dirty="0" smtClean="0"/>
              <a:t>CDCL refers to the Conflict Driven Clause Learning algorithm, which is used to solve the Boolean satisfiability problem (assigns variables to a Boolean formula so it will evaluate to true).</a:t>
            </a:r>
            <a:endParaRPr lang="en-US" dirty="0"/>
          </a:p>
          <a:p>
            <a:r>
              <a:rPr lang="en-US" dirty="0" smtClean="0"/>
              <a:t>Unit propagation is a method to simplify a set of logical clauses.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313" y="2006645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Pseudocode of the proposed algorithm for solving the GCP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3" y="2461833"/>
            <a:ext cx="5144632" cy="3954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70" y="5358922"/>
            <a:ext cx="3848637" cy="1057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466072" y="6489708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18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example of unit propagation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85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 for Solving the GCP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4476" y="2006644"/>
            <a:ext cx="5887827" cy="4851355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Understanding the Pseudocode</a:t>
            </a:r>
          </a:p>
          <a:p>
            <a:r>
              <a:rPr lang="en-US" dirty="0" smtClean="0"/>
              <a:t>Implicit constraints refers to constraints between nodes that are not adjacent to each other.</a:t>
            </a:r>
          </a:p>
          <a:p>
            <a:r>
              <a:rPr lang="en-US" dirty="0" smtClean="0"/>
              <a:t>Backtracking is an algorithmic technique that recursively examines alternative steps to a problem and uses the better option to move closer to a solution.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313" y="2006645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Pseudocode of the proposed algorithm for solving the GCP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3" y="2461833"/>
            <a:ext cx="5144632" cy="3954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29" y="5491446"/>
            <a:ext cx="1381318" cy="333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66073" y="6003056"/>
            <a:ext cx="5144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19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Even though v1 and v4 are not adjacent, they cannot share a color in an optimal coloring solution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 for Solving the GCP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4476" y="2006644"/>
            <a:ext cx="5887827" cy="4851355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Putting It All Together</a:t>
            </a:r>
          </a:p>
          <a:p>
            <a:r>
              <a:rPr lang="en-US" dirty="0" smtClean="0"/>
              <a:t>The proposed CDCL GCP algorithm takes a partially colored graph and searches for implicit constraints using the CDCL algorithm and unit propagation, using the results to reduce the search space.</a:t>
            </a:r>
          </a:p>
          <a:p>
            <a:r>
              <a:rPr lang="en-US" dirty="0" smtClean="0"/>
              <a:t>Using the implicit constraints, the algorithm adds newly colored nodes to the partially colored graph based on the current recursive level.</a:t>
            </a:r>
          </a:p>
          <a:p>
            <a:r>
              <a:rPr lang="en-US" dirty="0" smtClean="0"/>
              <a:t>The recursive level is defined as the distance of the node from the root.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313" y="2006645"/>
            <a:ext cx="5144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Pseudocode of the proposed algorithm for solving the GCP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3" y="2461833"/>
            <a:ext cx="5144632" cy="3954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20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Results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4476" y="2006644"/>
            <a:ext cx="5887827" cy="4851356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Results</a:t>
            </a:r>
          </a:p>
          <a:p>
            <a:r>
              <a:rPr lang="en-US" dirty="0" smtClean="0"/>
              <a:t>My greedy algorithms performed much faster in most cases.</a:t>
            </a:r>
          </a:p>
          <a:p>
            <a:r>
              <a:rPr lang="en-US" dirty="0" smtClean="0"/>
              <a:t>Typically the CDCL GCP results would use half or a third as many colors.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Reasoning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dirty="0" smtClean="0"/>
              <a:t>The CDCL GCP algorithms were run on graphs specifically made for benchmarking, I only simulated approximate graphs.</a:t>
            </a:r>
          </a:p>
          <a:p>
            <a:r>
              <a:rPr lang="en-US" dirty="0" smtClean="0"/>
              <a:t>The computer used for the CDCL GCP was about half as powerful as mine.</a:t>
            </a:r>
          </a:p>
          <a:p>
            <a:r>
              <a:rPr lang="en-US" dirty="0" smtClean="0"/>
              <a:t>Greedy algorithms do not examine clauses and implicit constraints.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80478"/>
              </p:ext>
            </p:extLst>
          </p:nvPr>
        </p:nvGraphicFramePr>
        <p:xfrm>
          <a:off x="1586889" y="3284559"/>
          <a:ext cx="3029072" cy="229552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41244"/>
                <a:gridCol w="993914"/>
                <a:gridCol w="993914"/>
              </a:tblGrid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Nodes</a:t>
                      </a:r>
                      <a:endParaRPr lang="en-US" sz="1100" b="1" i="0" u="none" strike="noStrike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 smtClean="0">
                          <a:effectLst/>
                        </a:rPr>
                        <a:t>CDCL GCP (</a:t>
                      </a:r>
                      <a:r>
                        <a:rPr lang="en-US" sz="1100" b="1" u="none" strike="noStrike" dirty="0" err="1" smtClean="0">
                          <a:effectLst/>
                        </a:rPr>
                        <a:t>ms</a:t>
                      </a:r>
                      <a:r>
                        <a:rPr lang="en-US" sz="1100" b="1" u="none" strike="noStrike" dirty="0" smtClean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 smtClean="0">
                          <a:effectLst/>
                        </a:rPr>
                        <a:t>Greedy (</a:t>
                      </a:r>
                      <a:r>
                        <a:rPr lang="en-US" sz="1100" b="1" u="none" strike="noStrike" dirty="0" err="1" smtClean="0">
                          <a:effectLst/>
                        </a:rPr>
                        <a:t>ms</a:t>
                      </a:r>
                      <a:r>
                        <a:rPr lang="en-US" sz="1100" b="1" u="none" strike="noStrike" dirty="0" smtClean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52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88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191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282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300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13440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450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662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852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1085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1216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1557</a:t>
                      </a:r>
                      <a:endParaRPr lang="en-US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8490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86889" y="2727614"/>
            <a:ext cx="302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Table 1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CDCL GCP runtimes compared to greedy runtimes.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2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Graph Coloring Problem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Background</a:t>
            </a:r>
          </a:p>
          <a:p>
            <a:r>
              <a:rPr lang="en-US" dirty="0" smtClean="0"/>
              <a:t>Given a graph, color all nodes so that each node does not share a color with any of its adjacent nodes.</a:t>
            </a:r>
            <a:endParaRPr lang="en-US" dirty="0"/>
          </a:p>
          <a:p>
            <a:r>
              <a:rPr lang="en-US" dirty="0" smtClean="0"/>
              <a:t>Optimally the graph would use the least amount of colors as possible.</a:t>
            </a:r>
          </a:p>
          <a:p>
            <a:r>
              <a:rPr lang="en-US" dirty="0" smtClean="0"/>
              <a:t>Finding the optimal coloring of a graph is NP-Hard.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862" y="2507312"/>
            <a:ext cx="3650930" cy="367183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7257862" y="2029384"/>
            <a:ext cx="365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 optimally colored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Bayardo</a:t>
            </a:r>
            <a:r>
              <a:rPr lang="en-US" dirty="0" smtClean="0"/>
              <a:t> </a:t>
            </a:r>
            <a:r>
              <a:rPr lang="en-US" dirty="0"/>
              <a:t>Jr</a:t>
            </a:r>
            <a:r>
              <a:rPr lang="en-US" dirty="0" smtClean="0"/>
              <a:t>., </a:t>
            </a:r>
            <a:r>
              <a:rPr lang="en-US" dirty="0"/>
              <a:t>Roberto J</a:t>
            </a:r>
            <a:r>
              <a:rPr lang="en-US" dirty="0" smtClean="0"/>
              <a:t>.; </a:t>
            </a:r>
            <a:r>
              <a:rPr lang="en-US" dirty="0" err="1" smtClean="0"/>
              <a:t>Schrag</a:t>
            </a:r>
            <a:r>
              <a:rPr lang="en-US" dirty="0" smtClean="0"/>
              <a:t>, </a:t>
            </a:r>
            <a:r>
              <a:rPr lang="en-US" dirty="0"/>
              <a:t>Robert C</a:t>
            </a:r>
            <a:r>
              <a:rPr lang="en-US" dirty="0" smtClean="0"/>
              <a:t>..</a:t>
            </a:r>
            <a:r>
              <a:rPr lang="en-US" dirty="0"/>
              <a:t> "Using CSP look-back techniques to solve real world SAT instances" (PDF). </a:t>
            </a:r>
            <a:r>
              <a:rPr lang="en-US" i="1" dirty="0"/>
              <a:t>Proc. 14th Nat. Conf. on Artificial Intelligence </a:t>
            </a:r>
            <a:r>
              <a:rPr lang="en-US" i="1" dirty="0" smtClean="0"/>
              <a:t>(AAAI</a:t>
            </a:r>
            <a:r>
              <a:rPr lang="en-US" i="1" dirty="0"/>
              <a:t>)</a:t>
            </a:r>
            <a:r>
              <a:rPr lang="en-US" dirty="0"/>
              <a:t>. </a:t>
            </a:r>
            <a:r>
              <a:rPr lang="en-US" dirty="0" smtClean="0"/>
              <a:t>1997, pp</a:t>
            </a:r>
            <a:r>
              <a:rPr lang="en-US" dirty="0"/>
              <a:t>. 203–208.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Droysen</a:t>
            </a:r>
            <a:r>
              <a:rPr lang="en-US" dirty="0"/>
              <a:t>, Gustav. “</a:t>
            </a:r>
            <a:r>
              <a:rPr lang="de-DE" dirty="0"/>
              <a:t>Heiliges Römisches Reich um 1250</a:t>
            </a:r>
            <a:r>
              <a:rPr lang="en-US" dirty="0"/>
              <a:t>.” </a:t>
            </a:r>
            <a:r>
              <a:rPr lang="en-US" i="1" dirty="0" err="1"/>
              <a:t>Allgemeiner</a:t>
            </a:r>
            <a:r>
              <a:rPr lang="en-US" i="1" dirty="0"/>
              <a:t> </a:t>
            </a:r>
            <a:r>
              <a:rPr lang="en-US" i="1" dirty="0" err="1"/>
              <a:t>historischer</a:t>
            </a:r>
            <a:r>
              <a:rPr lang="en-US" i="1" dirty="0"/>
              <a:t> </a:t>
            </a:r>
            <a:r>
              <a:rPr lang="en-US" i="1" dirty="0" err="1"/>
              <a:t>Handatlas</a:t>
            </a:r>
            <a:r>
              <a:rPr lang="en-US" dirty="0"/>
              <a:t>, 1886, https://upload.wikimedia.org/wikipedia/commons/d/d9/Heiliges_R%C3%B6misches_Reich_um_1250.png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Erickson</a:t>
            </a:r>
            <a:r>
              <a:rPr lang="en-US" dirty="0"/>
              <a:t>, Jeff. “Algorithms Lecture 3: Backtracking.” </a:t>
            </a:r>
            <a:r>
              <a:rPr lang="en-US" i="1" dirty="0"/>
              <a:t>University of Illinois</a:t>
            </a:r>
            <a:r>
              <a:rPr lang="en-US" dirty="0"/>
              <a:t>, </a:t>
            </a:r>
            <a:r>
              <a:rPr lang="en-US" dirty="0" smtClean="0"/>
              <a:t>2014, https://web.engr.illinois.edu/~jeffe/teaching/algorithms/notes/03-backtracking.pdf.</a:t>
            </a:r>
          </a:p>
          <a:p>
            <a:pPr marL="0" indent="0">
              <a:buNone/>
            </a:pPr>
            <a:r>
              <a:rPr lang="en-US" dirty="0" smtClean="0"/>
              <a:t>LeBlanc, Jennifer. “</a:t>
            </a:r>
            <a:r>
              <a:rPr lang="de-DE" dirty="0" smtClean="0"/>
              <a:t>Vertex Coloring: Welsh-Powell Algorithm</a:t>
            </a:r>
            <a:r>
              <a:rPr lang="en-US" dirty="0" smtClean="0"/>
              <a:t>.” </a:t>
            </a:r>
            <a:r>
              <a:rPr lang="en-US" i="1" dirty="0" err="1" smtClean="0"/>
              <a:t>PBWorks</a:t>
            </a:r>
            <a:r>
              <a:rPr lang="en-US" dirty="0" smtClean="0"/>
              <a:t>, 2011</a:t>
            </a:r>
            <a:r>
              <a:rPr lang="en-US" dirty="0"/>
              <a:t>, http://mrsleblancsmath.pbworks.com/w/file/fetch/46119304/vertex%20coloring%20algorithm.pdf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Marques-Silva, J.P</a:t>
            </a:r>
            <a:r>
              <a:rPr lang="en-US" dirty="0" smtClean="0"/>
              <a:t>.; </a:t>
            </a:r>
            <a:r>
              <a:rPr lang="en-US" dirty="0" err="1"/>
              <a:t>Sakallah</a:t>
            </a:r>
            <a:r>
              <a:rPr lang="en-US" dirty="0"/>
              <a:t>, </a:t>
            </a:r>
            <a:r>
              <a:rPr lang="en-US" dirty="0" err="1"/>
              <a:t>Karem</a:t>
            </a:r>
            <a:r>
              <a:rPr lang="en-US" dirty="0"/>
              <a:t> A.. "GRASP-A New Search Algorithm for Satisfiability". </a:t>
            </a:r>
            <a:r>
              <a:rPr lang="en-US" i="1" dirty="0"/>
              <a:t>Digest of IEEE International Conference on Computer-Aided Design (ICCAD)</a:t>
            </a:r>
            <a:r>
              <a:rPr lang="en-US" dirty="0"/>
              <a:t>. November 1996, pp. 220–227., doi:10.1109/ICCAD.1996.569607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/>
              <a:t>Shamim</a:t>
            </a:r>
            <a:r>
              <a:rPr lang="en-US" dirty="0"/>
              <a:t>, Ahmed. “Applications of Graph Coloring in Modern Computer Science .” </a:t>
            </a:r>
            <a:r>
              <a:rPr lang="en-US" i="1" dirty="0"/>
              <a:t>International Journal of Computer and Information Technology</a:t>
            </a:r>
            <a:r>
              <a:rPr lang="en-US" dirty="0"/>
              <a:t>, vol. 3, 2012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/>
              <a:t>Weisstein</a:t>
            </a:r>
            <a:r>
              <a:rPr lang="en-US" dirty="0"/>
              <a:t>, Eric W. "Chromatic Number." From </a:t>
            </a:r>
            <a:r>
              <a:rPr lang="en-US" i="1" dirty="0" err="1"/>
              <a:t>MathWorld</a:t>
            </a:r>
            <a:r>
              <a:rPr lang="en-US" dirty="0"/>
              <a:t>--A Wolfram Web Resource. http://mathworld.wolfram.com/ChromaticNumber.html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Zhou</a:t>
            </a:r>
            <a:r>
              <a:rPr lang="en-US" dirty="0"/>
              <a:t>, </a:t>
            </a:r>
            <a:r>
              <a:rPr lang="en-US" dirty="0" err="1"/>
              <a:t>Zhaoyang</a:t>
            </a:r>
            <a:r>
              <a:rPr lang="en-US" dirty="0"/>
              <a:t>, et al. “An Exact Algorithm with Learning for the Graph Coloring Problem</a:t>
            </a:r>
            <a:r>
              <a:rPr lang="en-US" dirty="0" smtClean="0"/>
              <a:t>.” </a:t>
            </a:r>
            <a:r>
              <a:rPr lang="en-US" i="1" dirty="0" smtClean="0"/>
              <a:t>Computers </a:t>
            </a:r>
            <a:r>
              <a:rPr lang="en-US" i="1" dirty="0"/>
              <a:t>&amp; Operations Research</a:t>
            </a:r>
            <a:r>
              <a:rPr lang="en-US" dirty="0"/>
              <a:t>, vol. 51, 2014, pp. 282–301., </a:t>
            </a:r>
            <a:r>
              <a:rPr lang="en-US" dirty="0" smtClean="0"/>
              <a:t>doi:10.1016/j.cor.2014.05.017.</a:t>
            </a:r>
          </a:p>
        </p:txBody>
      </p:sp>
    </p:spTree>
    <p:extLst>
      <p:ext uri="{BB962C8B-B14F-4D97-AF65-F5344CB8AC3E}">
        <p14:creationId xmlns:p14="http://schemas.microsoft.com/office/powerpoint/2010/main" val="32421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Graph Coloring Problem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86633" y="1828455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Applications</a:t>
            </a:r>
          </a:p>
          <a:p>
            <a:r>
              <a:rPr lang="en-US" dirty="0" smtClean="0"/>
              <a:t>Giving bordering territories distinguishing colors in map making.</a:t>
            </a:r>
            <a:endParaRPr lang="en-US" dirty="0"/>
          </a:p>
          <a:p>
            <a:r>
              <a:rPr lang="en-US" dirty="0" smtClean="0"/>
              <a:t>Scheduling, such as assigning airplanes to specific flights and performing separate tasks on multicore processors.</a:t>
            </a:r>
          </a:p>
          <a:p>
            <a:r>
              <a:rPr lang="en-US" dirty="0" smtClean="0"/>
              <a:t>Optimal placement of security cameras to monitor the entirety of a gallery while using the minimal amount of cameras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8" y="2277167"/>
            <a:ext cx="3270943" cy="4132120"/>
          </a:xfrm>
          <a:prstGeom prst="rect">
            <a:avLst/>
          </a:prstGeom>
          <a:effectLst>
            <a:outerShdw blurRad="203200" dist="63500" dir="8100000" sx="101000" sy="101000" algn="tr" rotWithShape="0">
              <a:prstClr val="black">
                <a:alpha val="32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280158" y="1914312"/>
            <a:ext cx="3270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2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Map of the Holy Roman Empire, 1250 AD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Graph Properties for Solving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Chromatic Number</a:t>
            </a:r>
          </a:p>
          <a:p>
            <a:r>
              <a:rPr lang="en-US" dirty="0" smtClean="0"/>
              <a:t>The chromatic number of a graph G is the smallest number of colors required for an optimal graph coloring.</a:t>
            </a:r>
            <a:endParaRPr lang="en-US" dirty="0"/>
          </a:p>
          <a:p>
            <a:r>
              <a:rPr lang="en-US" dirty="0" smtClean="0"/>
              <a:t>Often denoted as </a:t>
            </a:r>
            <a:r>
              <a:rPr lang="el-GR" i="1" dirty="0" smtClean="0"/>
              <a:t>χ</a:t>
            </a:r>
            <a:r>
              <a:rPr lang="en-US" dirty="0" smtClean="0"/>
              <a:t>(G) or </a:t>
            </a:r>
            <a:r>
              <a:rPr lang="el-GR" i="1" dirty="0" smtClean="0"/>
              <a:t>ϒ</a:t>
            </a:r>
            <a:r>
              <a:rPr lang="en-US" dirty="0" smtClean="0"/>
              <a:t>(G).</a:t>
            </a:r>
          </a:p>
          <a:p>
            <a:r>
              <a:rPr lang="en-US" dirty="0" smtClean="0"/>
              <a:t>Certain graph classes have a determined chromatic number, such as bipartite graphs having a </a:t>
            </a:r>
            <a:r>
              <a:rPr lang="el-GR" dirty="0" smtClean="0"/>
              <a:t>ϒ</a:t>
            </a:r>
            <a:r>
              <a:rPr lang="en-US" dirty="0"/>
              <a:t>(G</a:t>
            </a:r>
            <a:r>
              <a:rPr lang="en-US" dirty="0" smtClean="0"/>
              <a:t>) = 2.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80467" y="2630518"/>
            <a:ext cx="4728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3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chromatic number of various graph classes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67" y="2995440"/>
            <a:ext cx="4728324" cy="26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2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166221" y="1828456"/>
            <a:ext cx="4742571" cy="5029544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Development</a:t>
            </a:r>
          </a:p>
          <a:p>
            <a:r>
              <a:rPr lang="en-US" dirty="0" smtClean="0"/>
              <a:t>Browser-based application built using JavaScript.</a:t>
            </a:r>
            <a:endParaRPr lang="en-US" dirty="0"/>
          </a:p>
          <a:p>
            <a:r>
              <a:rPr lang="en-US" dirty="0" smtClean="0"/>
              <a:t>Graph visualization built using the vis.js library.</a:t>
            </a:r>
          </a:p>
          <a:p>
            <a:r>
              <a:rPr lang="en-US" dirty="0" smtClean="0"/>
              <a:t>Available to </a:t>
            </a:r>
            <a:r>
              <a:rPr lang="en-US" dirty="0"/>
              <a:t>use </a:t>
            </a:r>
            <a:r>
              <a:rPr lang="en-US" dirty="0" smtClean="0"/>
              <a:t>at </a:t>
            </a:r>
            <a:r>
              <a:rPr lang="en-US" dirty="0" smtClean="0">
                <a:hlinkClick r:id="rId2"/>
              </a:rPr>
              <a:t>https://rawgit.com/jsziede/CS4310-Project/master/index.html</a:t>
            </a:r>
            <a:endParaRPr lang="en-US" dirty="0" smtClean="0"/>
          </a:p>
          <a:p>
            <a:r>
              <a:rPr lang="en-US" dirty="0" smtClean="0"/>
              <a:t>Graphs are stored as an adjacency list, giving the algorithms a space complexity of </a:t>
            </a:r>
            <a:r>
              <a:rPr lang="en-US" b="1" dirty="0" smtClean="0"/>
              <a:t>O(n + e)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smtClean="0"/>
              <a:t>where </a:t>
            </a:r>
            <a:r>
              <a:rPr lang="en-US" b="1" dirty="0" smtClean="0"/>
              <a:t>n</a:t>
            </a:r>
            <a:r>
              <a:rPr lang="en-US" dirty="0" smtClean="0"/>
              <a:t> is the number of nodes and </a:t>
            </a:r>
            <a:r>
              <a:rPr lang="en-US" b="1" dirty="0" smtClean="0"/>
              <a:t>e</a:t>
            </a:r>
            <a:r>
              <a:rPr lang="en-US" dirty="0" smtClean="0"/>
              <a:t> is the number of edges.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60" y="2856352"/>
            <a:ext cx="4502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4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application interface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239915"/>
            <a:ext cx="4502359" cy="220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0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50295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Greedy Algorithms</a:t>
            </a:r>
          </a:p>
          <a:p>
            <a:r>
              <a:rPr lang="en-US" dirty="0" smtClean="0"/>
              <a:t>For any given graph with no known properties, GCP is solved using two greedy algorithms: one denoted simply as </a:t>
            </a:r>
            <a:r>
              <a:rPr lang="en-US" i="1" dirty="0" smtClean="0"/>
              <a:t>Greedy</a:t>
            </a:r>
            <a:r>
              <a:rPr lang="en-US" dirty="0" smtClean="0"/>
              <a:t> and another denoted as </a:t>
            </a:r>
            <a:r>
              <a:rPr lang="en-US" i="1" dirty="0" smtClean="0"/>
              <a:t>Welsh-Powell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greedy algorithms are </a:t>
            </a:r>
            <a:r>
              <a:rPr lang="en-US" b="1" dirty="0" smtClean="0"/>
              <a:t>not</a:t>
            </a:r>
            <a:r>
              <a:rPr lang="en-US" dirty="0" smtClean="0"/>
              <a:t> optimal.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Optimal Algorithms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dirty="0" smtClean="0"/>
              <a:t>Based on what we know about a graph’s chromatic number, two </a:t>
            </a:r>
            <a:r>
              <a:rPr lang="en-US" dirty="0"/>
              <a:t>optimized algorithms exist for graphs that are known to be complete or bipartite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Many more optimized algorithms exist for many other types of graphs, but I only use the above two optimizations for brevity.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i="1" dirty="0" smtClean="0">
                <a:solidFill>
                  <a:schemeClr val="accent3"/>
                </a:solidFill>
              </a:rPr>
              <a:t>Greedy</a:t>
            </a:r>
            <a:r>
              <a:rPr lang="en-US" sz="3200" dirty="0" smtClean="0">
                <a:solidFill>
                  <a:schemeClr val="accent3"/>
                </a:solidFill>
              </a:rPr>
              <a:t> Algorithm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Greedy</a:t>
            </a:r>
            <a:r>
              <a:rPr lang="en-US" dirty="0" smtClean="0"/>
              <a:t> algorithm iterates over all nodes, used colors, and edges.</a:t>
            </a:r>
          </a:p>
          <a:p>
            <a:r>
              <a:rPr lang="en-US" dirty="0" smtClean="0"/>
              <a:t>Colors each node in order of the node’s id, e.g. where n = 10, node 0 is colored first and node 9 is colored last.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Theoretical time complexity 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 </a:t>
            </a:r>
            <a:r>
              <a:rPr lang="en-US" b="1" dirty="0" smtClean="0"/>
              <a:t>   O(n</a:t>
            </a:r>
            <a:r>
              <a:rPr lang="en-US" dirty="0" smtClean="0"/>
              <a:t>²</a:t>
            </a:r>
            <a:r>
              <a:rPr lang="en-US" b="1" dirty="0" smtClean="0"/>
              <a:t> * e)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37966" y="239367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1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Greedy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7966" y="1828456"/>
            <a:ext cx="5954034" cy="502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For each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Check if adjacent node has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yes, move to the next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no, get the next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If no other adjacent nodes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   Set current node’s color to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If all colors were found on an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enerate new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current node with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the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new random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Add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to list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 smtClean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9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i="1" dirty="0" smtClean="0">
                <a:solidFill>
                  <a:schemeClr val="accent3"/>
                </a:solidFill>
              </a:rPr>
              <a:t>Welsh-Powell</a:t>
            </a:r>
            <a:r>
              <a:rPr lang="en-US" sz="3200" dirty="0" smtClean="0">
                <a:solidFill>
                  <a:schemeClr val="accent3"/>
                </a:solidFill>
              </a:rPr>
              <a:t> Algorithm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Welsh-Powell</a:t>
            </a:r>
            <a:r>
              <a:rPr lang="en-US" dirty="0" smtClean="0"/>
              <a:t> algorithm is a more optimized version of the </a:t>
            </a:r>
            <a:r>
              <a:rPr lang="en-US" i="1" dirty="0" smtClean="0"/>
              <a:t>Greedy</a:t>
            </a:r>
            <a:r>
              <a:rPr lang="en-US" dirty="0" smtClean="0"/>
              <a:t> algorithm in terms of colors used.</a:t>
            </a:r>
          </a:p>
          <a:p>
            <a:r>
              <a:rPr lang="en-US" dirty="0" smtClean="0"/>
              <a:t>Colors nodes in order of highest to lowest degree.</a:t>
            </a:r>
          </a:p>
          <a:p>
            <a:r>
              <a:rPr lang="en-US" dirty="0" smtClean="0"/>
              <a:t>Generally uses less colors than the </a:t>
            </a:r>
            <a:r>
              <a:rPr lang="en-US" i="1" dirty="0" smtClean="0"/>
              <a:t>Greedy</a:t>
            </a:r>
            <a:r>
              <a:rPr lang="en-US" dirty="0" smtClean="0"/>
              <a:t> algorithm, but not always.</a:t>
            </a:r>
          </a:p>
          <a:p>
            <a:r>
              <a:rPr lang="en-US" dirty="0" smtClean="0"/>
              <a:t>Same theoretical time complexity as the </a:t>
            </a:r>
            <a:r>
              <a:rPr lang="en-US" i="1" dirty="0" smtClean="0"/>
              <a:t>Greedy</a:t>
            </a:r>
            <a:r>
              <a:rPr lang="en-US" dirty="0" smtClean="0"/>
              <a:t> algorithm.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7966" y="239367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2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Welsh-Powell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7966" y="1828456"/>
            <a:ext cx="5954034" cy="502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highest degree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decreasing order of degree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For each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Check if adjacent node has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yes, move to the next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no, get the next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If no other adjacent nodes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   Set current node’s color to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If all colors were found on an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Generate new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current node with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the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new random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Add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to list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 smtClean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22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Greedy Algorithms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396425"/>
              </p:ext>
            </p:extLst>
          </p:nvPr>
        </p:nvGraphicFramePr>
        <p:xfrm>
          <a:off x="97906" y="2562747"/>
          <a:ext cx="3624350" cy="361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425611"/>
              </p:ext>
            </p:extLst>
          </p:nvPr>
        </p:nvGraphicFramePr>
        <p:xfrm>
          <a:off x="4282301" y="2562747"/>
          <a:ext cx="3624350" cy="361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5861160"/>
              </p:ext>
            </p:extLst>
          </p:nvPr>
        </p:nvGraphicFramePr>
        <p:xfrm>
          <a:off x="8466696" y="2534110"/>
          <a:ext cx="3624350" cy="3669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7906" y="205710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5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10%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2301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6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40%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6696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70%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6696" y="6231783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1077</TotalTime>
  <Words>1854</Words>
  <Application>Microsoft Office PowerPoint</Application>
  <PresentationFormat>Widescreen</PresentationFormat>
  <Paragraphs>235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OCR A Extended</vt:lpstr>
      <vt:lpstr>Wingdings</vt:lpstr>
      <vt:lpstr>Educational subjects 16x9</vt:lpstr>
      <vt:lpstr>Analysis of the Graph Coloring Problem</vt:lpstr>
      <vt:lpstr>About the Graph Coloring Problem</vt:lpstr>
      <vt:lpstr>About the Graph Coloring Problem</vt:lpstr>
      <vt:lpstr>Useful Graph Properties for Solving the GCP</vt:lpstr>
      <vt:lpstr>Implementing the GCP</vt:lpstr>
      <vt:lpstr>Implementing the GCP</vt:lpstr>
      <vt:lpstr>Greedy Algorithms</vt:lpstr>
      <vt:lpstr>Greedy Algorithms</vt:lpstr>
      <vt:lpstr>Experimental Results Using Greedy Algorithms</vt:lpstr>
      <vt:lpstr>Experimental Results Using Greedy Algorithms</vt:lpstr>
      <vt:lpstr>Conclusion of Greedy Algorithms</vt:lpstr>
      <vt:lpstr>Optimized Algorithms</vt:lpstr>
      <vt:lpstr>Experimental Results Using Optimized Algorithms</vt:lpstr>
      <vt:lpstr>Conclusion of Optimized Algorithms</vt:lpstr>
      <vt:lpstr>Advanced Techniques for Solving the GCP</vt:lpstr>
      <vt:lpstr>Advanced Techniques for Solving the GCP</vt:lpstr>
      <vt:lpstr>Advanced Techniques for Solving the GCP</vt:lpstr>
      <vt:lpstr>Advanced Techniques for Solving the GCP</vt:lpstr>
      <vt:lpstr>Comparing Results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Graph Coloring Problem</dc:title>
  <dc:creator>Joshua Sziede</dc:creator>
  <cp:lastModifiedBy>Joshua Sziede</cp:lastModifiedBy>
  <cp:revision>125</cp:revision>
  <dcterms:created xsi:type="dcterms:W3CDTF">2018-04-17T08:36:17Z</dcterms:created>
  <dcterms:modified xsi:type="dcterms:W3CDTF">2018-04-19T04:28:05Z</dcterms:modified>
</cp:coreProperties>
</file>